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505" r:id="rId2"/>
    <p:sldId id="623" r:id="rId3"/>
    <p:sldId id="624" r:id="rId4"/>
    <p:sldId id="625" r:id="rId5"/>
    <p:sldId id="627" r:id="rId6"/>
    <p:sldId id="626" r:id="rId7"/>
    <p:sldId id="628" r:id="rId8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365582"/>
    <a:srgbClr val="DDDDDD"/>
    <a:srgbClr val="FFFF99"/>
    <a:srgbClr val="FF9933"/>
    <a:srgbClr val="FFFF66"/>
    <a:srgbClr val="939F69"/>
    <a:srgbClr val="C09200"/>
    <a:srgbClr val="C05350"/>
    <a:srgbClr val="7D9B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72401" autoAdjust="0"/>
  </p:normalViewPr>
  <p:slideViewPr>
    <p:cSldViewPr>
      <p:cViewPr>
        <p:scale>
          <a:sx n="125" d="100"/>
          <a:sy n="125" d="100"/>
        </p:scale>
        <p:origin x="-1272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/>
          <a:lstStyle>
            <a:lvl1pPr algn="r">
              <a:defRPr sz="1200"/>
            </a:lvl1pPr>
          </a:lstStyle>
          <a:p>
            <a:pPr>
              <a:defRPr/>
            </a:pPr>
            <a:fld id="{09082213-E6A7-4B4A-A2DF-9B0A4E9DA14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 anchor="b"/>
          <a:lstStyle>
            <a:lvl1pPr algn="r">
              <a:defRPr sz="1200"/>
            </a:lvl1pPr>
          </a:lstStyle>
          <a:p>
            <a:pPr>
              <a:defRPr/>
            </a:pPr>
            <a:fld id="{CA65D7EE-0D0B-480A-A942-0C32F0AB7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0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E79A87-6AF3-4473-A483-D127E192C47E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3" tIns="45571" rIns="91143" bIns="455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4"/>
          </a:xfrm>
          <a:prstGeom prst="rect">
            <a:avLst/>
          </a:prstGeom>
        </p:spPr>
        <p:txBody>
          <a:bodyPr vert="horz" lIns="91143" tIns="45571" rIns="91143" bIns="4557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143" tIns="45571" rIns="91143" bIns="455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86B4E6-4BCB-4DC8-9474-C91D52247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2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F0A-FE10-4FFA-A1F4-C78A6CD75DB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90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1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2" y="3437383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5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41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8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8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1" y="1352278"/>
            <a:ext cx="420671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6" y="1352278"/>
            <a:ext cx="4196473" cy="32792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8"/>
            <a:ext cx="7013575" cy="33480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7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5" y="1285876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-17462" y="-33337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endParaRPr lang="ru-RU" alt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для редактирования</a:t>
            </a:r>
          </a:p>
          <a:p>
            <a:pPr lvl="0"/>
            <a:r>
              <a:rPr lang="ru-RU" altLang="ru-RU" smtClean="0"/>
              <a:t>Нажмите для ввода текста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1032" name="Группа 10"/>
          <p:cNvGrpSpPr>
            <a:grpSpLocks noChangeAspect="1"/>
          </p:cNvGrpSpPr>
          <p:nvPr/>
        </p:nvGrpSpPr>
        <p:grpSpPr bwMode="auto">
          <a:xfrm>
            <a:off x="8496300" y="4948239"/>
            <a:ext cx="306388" cy="136525"/>
            <a:chOff x="5385680" y="6487509"/>
            <a:chExt cx="1039813" cy="461962"/>
          </a:xfrm>
        </p:grpSpPr>
        <p:sp>
          <p:nvSpPr>
            <p:cNvPr id="1044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374650" y="349251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74650" y="715964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-374650" y="1081089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-374650" y="1814514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-374650" y="2546351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374650" y="2913063"/>
            <a:ext cx="366712" cy="366712"/>
          </a:xfrm>
          <a:prstGeom prst="rect">
            <a:avLst/>
          </a:prstGeom>
          <a:solidFill>
            <a:srgbClr val="59A0D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-374650" y="3279776"/>
            <a:ext cx="366712" cy="366713"/>
          </a:xfrm>
          <a:prstGeom prst="rect">
            <a:avLst/>
          </a:prstGeom>
          <a:solidFill>
            <a:srgbClr val="8EBF6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-374650" y="3646488"/>
            <a:ext cx="366712" cy="366712"/>
          </a:xfrm>
          <a:prstGeom prst="rect">
            <a:avLst/>
          </a:prstGeom>
          <a:solidFill>
            <a:srgbClr val="D8733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67" r:id="rId11"/>
    <p:sldLayoutId id="21474841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0" y="-164554"/>
            <a:ext cx="9144000" cy="5308054"/>
            <a:chOff x="0" y="-165032"/>
            <a:chExt cx="9144000" cy="530853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65032"/>
              <a:ext cx="9143941" cy="489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:\Natarius\RZD 2014\Август\16x9\title.png"/>
            <p:cNvPicPr>
              <a:picLocks noChangeAspect="1" noChangeArrowheads="1"/>
            </p:cNvPicPr>
            <p:nvPr/>
          </p:nvPicPr>
          <p:blipFill>
            <a:blip r:embed="rId3" cstate="print"/>
            <a:srcRect t="83604"/>
            <a:stretch>
              <a:fillRect/>
            </a:stretch>
          </p:blipFill>
          <p:spPr bwMode="auto">
            <a:xfrm>
              <a:off x="0" y="4299942"/>
              <a:ext cx="9144000" cy="84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C:\Natarius\RZD 2014\Август\16x9\title.png"/>
            <p:cNvPicPr>
              <a:picLocks noChangeAspect="1" noChangeArrowheads="1"/>
            </p:cNvPicPr>
            <p:nvPr/>
          </p:nvPicPr>
          <p:blipFill>
            <a:blip r:embed="rId3" cstate="print"/>
            <a:srcRect t="47585" b="32983"/>
            <a:stretch>
              <a:fillRect/>
            </a:stretch>
          </p:blipFill>
          <p:spPr bwMode="auto">
            <a:xfrm>
              <a:off x="0" y="3579862"/>
              <a:ext cx="91440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79512" y="4299942"/>
            <a:ext cx="8208912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Начальник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Юго-Восточного центра инновационного развития</a:t>
            </a:r>
          </a:p>
          <a:p>
            <a:pPr>
              <a:lnSpc>
                <a:spcPts val="1000"/>
              </a:lnSpc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000"/>
              </a:lnSpc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Мальцев Владимир Владимирович</a:t>
            </a: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ts val="1000"/>
              </a:lnSpc>
            </a:pP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марта 2022 </a:t>
            </a:r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732716" y="3633202"/>
            <a:ext cx="6264696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693738" eaLnBrk="0" hangingPunct="0"/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порядке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взаимодействия Юго-Восточной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железной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дороги с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представителями внешней инновационной среды и актуальных запросах на </a:t>
            </a:r>
            <a:r>
              <a:rPr lang="ru-RU" alt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инновации</a:t>
            </a:r>
            <a:endParaRPr lang="ru-RU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504" y="195486"/>
            <a:ext cx="864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Система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управления региональными инновационными площадками в ОАО «РЖД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»</a:t>
            </a:r>
            <a:endParaRPr lang="ru-RU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2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/>
          <a:srcRect l="6944" t="32144" r="66498" b="30494"/>
          <a:stretch>
            <a:fillRect/>
          </a:stretch>
        </p:blipFill>
        <p:spPr bwMode="auto">
          <a:xfrm>
            <a:off x="179512" y="843558"/>
            <a:ext cx="4572000" cy="374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004048" y="92659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ОСНОВНЫЕ ЦЕЛИ И ЗАДАЧИ</a:t>
            </a: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 l="32838" t="36181" r="66549" b="53612"/>
          <a:stretch>
            <a:fillRect/>
          </a:stretch>
        </p:blipFill>
        <p:spPr bwMode="auto">
          <a:xfrm>
            <a:off x="4641627" y="2390247"/>
            <a:ext cx="100583" cy="9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Прямоугольник: скругленные углы 84">
            <a:extLst>
              <a:ext uri="{FF2B5EF4-FFF2-40B4-BE49-F238E27FC236}">
                <a16:creationId xmlns="" xmlns:a16="http://schemas.microsoft.com/office/drawing/2014/main" id="{EED98F21-CFEC-4960-A35C-75C5763B095E}"/>
              </a:ext>
            </a:extLst>
          </p:cNvPr>
          <p:cNvSpPr/>
          <p:nvPr/>
        </p:nvSpPr>
        <p:spPr>
          <a:xfrm>
            <a:off x="5076056" y="2004060"/>
            <a:ext cx="3816424" cy="558000"/>
          </a:xfrm>
          <a:prstGeom prst="roundRect">
            <a:avLst/>
          </a:prstGeom>
          <a:solidFill>
            <a:srgbClr val="E5E5E5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инновационной среды для формирования потока инновационных проектов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5082670" y="3276440"/>
            <a:ext cx="3816424" cy="558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вертикали управления инновационной деятельностью ОАО «РЖД»</a:t>
            </a:r>
            <a:endParaRPr lang="ru-RU" sz="900" b="1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3" name="Прямоугольник: скругленные углы 97">
            <a:extLst>
              <a:ext uri="{FF2B5EF4-FFF2-40B4-BE49-F238E27FC236}">
                <a16:creationId xmlns="" xmlns:a16="http://schemas.microsoft.com/office/drawing/2014/main" id="{49C78F15-388F-485E-A4C3-A6014755FA21}"/>
              </a:ext>
            </a:extLst>
          </p:cNvPr>
          <p:cNvSpPr/>
          <p:nvPr/>
        </p:nvSpPr>
        <p:spPr>
          <a:xfrm>
            <a:off x="5076056" y="1365678"/>
            <a:ext cx="3816424" cy="55800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активности работников в части инновационного развития компании</a:t>
            </a:r>
          </a:p>
        </p:txBody>
      </p:sp>
      <p:sp>
        <p:nvSpPr>
          <p:cNvPr id="104" name="Прямоугольник: скругленные углы 98">
            <a:extLst>
              <a:ext uri="{FF2B5EF4-FFF2-40B4-BE49-F238E27FC236}">
                <a16:creationId xmlns="" xmlns:a16="http://schemas.microsoft.com/office/drawing/2014/main" id="{D436A107-4B1C-4E16-9194-DCE2B0899F99}"/>
              </a:ext>
            </a:extLst>
          </p:cNvPr>
          <p:cNvSpPr/>
          <p:nvPr/>
        </p:nvSpPr>
        <p:spPr>
          <a:xfrm>
            <a:off x="5082767" y="2633498"/>
            <a:ext cx="3816424" cy="55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сотрудничества с субъектами региональной инновационной инфраструктуры и внешними партнерами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Прямоугольник: скругленные углы 98">
            <a:extLst>
              <a:ext uri="{FF2B5EF4-FFF2-40B4-BE49-F238E27FC236}">
                <a16:creationId xmlns="" xmlns:a16="http://schemas.microsoft.com/office/drawing/2014/main" id="{D436A107-4B1C-4E16-9194-DCE2B0899F99}"/>
              </a:ext>
            </a:extLst>
          </p:cNvPr>
          <p:cNvSpPr/>
          <p:nvPr/>
        </p:nvSpPr>
        <p:spPr>
          <a:xfrm>
            <a:off x="5090909" y="3919382"/>
            <a:ext cx="3816424" cy="55800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испытательных полигонов для востребованных в компании внешних инновационных решений по различным направлениям</a:t>
            </a: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 cstate="print"/>
          <a:srcRect l="32838" t="36181" r="66723" b="53612"/>
          <a:stretch>
            <a:fillRect/>
          </a:stretch>
        </p:blipFill>
        <p:spPr bwMode="auto">
          <a:xfrm>
            <a:off x="4572000" y="2462255"/>
            <a:ext cx="72008" cy="9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3" cstate="print"/>
          <a:srcRect l="32838" t="36181" r="66723" b="53612"/>
          <a:stretch>
            <a:fillRect/>
          </a:stretch>
        </p:blipFill>
        <p:spPr bwMode="auto">
          <a:xfrm>
            <a:off x="4741067" y="2540844"/>
            <a:ext cx="72008" cy="9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504" y="73536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Об организации работы региональной инновационной площадки </a:t>
            </a:r>
          </a:p>
          <a:p>
            <a:pPr>
              <a:lnSpc>
                <a:spcPts val="1800"/>
              </a:lnSpc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Юго-Восточной железной дороги</a:t>
            </a:r>
            <a:endParaRPr lang="ru-RU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3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15" name="Прямоугольник: скругленные углы 84">
            <a:extLst>
              <a:ext uri="{FF2B5EF4-FFF2-40B4-BE49-F238E27FC236}">
                <a16:creationId xmlns="" xmlns:a16="http://schemas.microsoft.com/office/drawing/2014/main" id="{EED98F21-CFEC-4960-A35C-75C5763B095E}"/>
              </a:ext>
            </a:extLst>
          </p:cNvPr>
          <p:cNvSpPr/>
          <p:nvPr/>
        </p:nvSpPr>
        <p:spPr>
          <a:xfrm>
            <a:off x="6275177" y="1698658"/>
            <a:ext cx="2628000" cy="558000"/>
          </a:xfrm>
          <a:prstGeom prst="roundRect">
            <a:avLst/>
          </a:prstGeom>
          <a:solidFill>
            <a:srgbClr val="E5E5E5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рассмотрения инновационных проектов  </a:t>
            </a:r>
          </a:p>
          <a:p>
            <a:pPr algn="ctr" defTabSz="715393"/>
            <a:r>
              <a:rPr lang="ru-RU" sz="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(предложений)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6281791" y="2971038"/>
            <a:ext cx="2628000" cy="558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ВЗАИМОДЕСТВИЕ С ВНЕШНЕЙ ИННОВАЦИОННОЙ СРЕДОЙ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: скругленные углы 97">
            <a:extLst>
              <a:ext uri="{FF2B5EF4-FFF2-40B4-BE49-F238E27FC236}">
                <a16:creationId xmlns="" xmlns:a16="http://schemas.microsoft.com/office/drawing/2014/main" id="{49C78F15-388F-485E-A4C3-A6014755FA21}"/>
              </a:ext>
            </a:extLst>
          </p:cNvPr>
          <p:cNvSpPr/>
          <p:nvPr/>
        </p:nvSpPr>
        <p:spPr>
          <a:xfrm>
            <a:off x="6275177" y="1042212"/>
            <a:ext cx="2628000" cy="55800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МЕРОПРИЯТИЙ</a:t>
            </a:r>
            <a:r>
              <a:rPr lang="en-US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привлечению ВНЕШНИХ инновационных проектов</a:t>
            </a:r>
          </a:p>
        </p:txBody>
      </p:sp>
      <p:sp>
        <p:nvSpPr>
          <p:cNvPr id="18" name="Прямоугольник: скругленные углы 98">
            <a:extLst>
              <a:ext uri="{FF2B5EF4-FFF2-40B4-BE49-F238E27FC236}">
                <a16:creationId xmlns="" xmlns:a16="http://schemas.microsoft.com/office/drawing/2014/main" id="{D436A107-4B1C-4E16-9194-DCE2B0899F99}"/>
              </a:ext>
            </a:extLst>
          </p:cNvPr>
          <p:cNvSpPr/>
          <p:nvPr/>
        </p:nvSpPr>
        <p:spPr>
          <a:xfrm>
            <a:off x="6281888" y="2328096"/>
            <a:ext cx="2628000" cy="55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ПОЛНОЕ СОПРОВОЖДЕНИЕ ПРОЕКТОВ НА ВСЕХ СТАДИЯХ </a:t>
            </a:r>
            <a:r>
              <a:rPr lang="ru-RU" sz="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(кураторство)</a:t>
            </a:r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: скругленные углы 98">
            <a:extLst>
              <a:ext uri="{FF2B5EF4-FFF2-40B4-BE49-F238E27FC236}">
                <a16:creationId xmlns="" xmlns:a16="http://schemas.microsoft.com/office/drawing/2014/main" id="{D436A107-4B1C-4E16-9194-DCE2B0899F99}"/>
              </a:ext>
            </a:extLst>
          </p:cNvPr>
          <p:cNvSpPr/>
          <p:nvPr/>
        </p:nvSpPr>
        <p:spPr>
          <a:xfrm>
            <a:off x="6290030" y="3613980"/>
            <a:ext cx="2628000" cy="55800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ОБУЧАЮЩИХ МЕРОПРИЯТИЙ</a:t>
            </a:r>
            <a:r>
              <a:rPr lang="en-US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ИННОВАЦИОННОЙ НАПРАВЛЕННОСТИ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EB730CE-CFCC-46B7-8ACB-48A0285EF280}"/>
              </a:ext>
            </a:extLst>
          </p:cNvPr>
          <p:cNvSpPr/>
          <p:nvPr/>
        </p:nvSpPr>
        <p:spPr>
          <a:xfrm>
            <a:off x="6157827" y="741070"/>
            <a:ext cx="2846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ОСНОВНЫЕ ФУНКЦИИ</a:t>
            </a:r>
            <a:endParaRPr lang="ru-RU" sz="1200" b="1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Прямоугольник: скругленные углы 84">
            <a:extLst>
              <a:ext uri="{FF2B5EF4-FFF2-40B4-BE49-F238E27FC236}">
                <a16:creationId xmlns="" xmlns:a16="http://schemas.microsoft.com/office/drawing/2014/main" id="{EED98F21-CFEC-4960-A35C-75C5763B095E}"/>
              </a:ext>
            </a:extLst>
          </p:cNvPr>
          <p:cNvSpPr/>
          <p:nvPr/>
        </p:nvSpPr>
        <p:spPr>
          <a:xfrm>
            <a:off x="6290937" y="4256922"/>
            <a:ext cx="2628000" cy="558000"/>
          </a:xfrm>
          <a:prstGeom prst="roundRect">
            <a:avLst/>
          </a:prstGeom>
          <a:solidFill>
            <a:srgbClr val="E5E5E5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/>
            <a:r>
              <a:rPr lang="ru-RU" sz="9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ВЫЯВЛЕНИЕ РЕЗУЛЬТОВ ИНТЕЛЕКТУАЛЬНОЙ ДЕЯТЕЛЬНОСТИ  </a:t>
            </a:r>
          </a:p>
          <a:p>
            <a:pPr algn="ctr" defTabSz="715393"/>
            <a:r>
              <a:rPr lang="ru-RU" sz="9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(внутренние инновации)</a:t>
            </a:r>
            <a:endParaRPr lang="ru-RU" sz="9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4650" t="36200" r="38182" b="28801"/>
          <a:stretch>
            <a:fillRect/>
          </a:stretch>
        </p:blipFill>
        <p:spPr bwMode="auto">
          <a:xfrm>
            <a:off x="1063250" y="1101398"/>
            <a:ext cx="5067525" cy="367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91778" y="843558"/>
            <a:ext cx="1728191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ПОДРАЗДЕЛЕНИЙ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8127" y="2037214"/>
            <a:ext cx="1728192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59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ЗАПРОСОВ НА ИННОВАЦИИ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939849" y="1347614"/>
            <a:ext cx="432048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504" y="195486"/>
            <a:ext cx="864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Механизмы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</a:rPr>
              <a:t>поиска и отбора инновационных и </a:t>
            </a:r>
            <a:r>
              <a:rPr lang="ru-RU" altLang="ru-RU" sz="1600" dirty="0" err="1" smtClean="0">
                <a:ea typeface="Verdana" pitchFamily="34" charset="0"/>
                <a:cs typeface="Verdana" pitchFamily="34" charset="0"/>
              </a:rPr>
              <a:t>стартап-проектов</a:t>
            </a:r>
            <a:endParaRPr lang="ru-RU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4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17913" t="26190" r="21451" b="38601"/>
          <a:stretch>
            <a:fillRect/>
          </a:stretch>
        </p:blipFill>
        <p:spPr bwMode="auto">
          <a:xfrm>
            <a:off x="251520" y="1967182"/>
            <a:ext cx="8640960" cy="28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508104" y="825654"/>
            <a:ext cx="3384376" cy="5951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alt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ИННОВАЦИОННАЯ ПЛОЩАДКА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99792" y="3925426"/>
            <a:ext cx="194421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https://eoi.rzd.ru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825654"/>
            <a:ext cx="3384376" cy="5951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ВНЕШНЯЯ ИННОВАЦИОННАЯ СРЕДА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1835696" y="1473726"/>
            <a:ext cx="288032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519042" y="772697"/>
            <a:ext cx="288032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defRPr/>
            </a:pPr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504" y="123478"/>
            <a:ext cx="86409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Порядок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взаимодействия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подразделений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ОАО «РЖД» и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заявителей в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процессе реализации инновационных </a:t>
            </a: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проектов</a:t>
            </a:r>
            <a:endParaRPr lang="ru-RU" altLang="ru-RU" sz="1600" dirty="0" smtClean="0">
              <a:ea typeface="Verdana" pitchFamily="34" charset="0"/>
              <a:cs typeface="Verdana" pitchFamily="34" charset="0"/>
              <a:sym typeface="GillSans-Normal"/>
            </a:endParaRPr>
          </a:p>
        </p:txBody>
      </p:sp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5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11" name="Прямоугольник: скругленные углы 98">
            <a:extLst>
              <a:ext uri="{FF2B5EF4-FFF2-40B4-BE49-F238E27FC236}">
                <a16:creationId xmlns:a16="http://schemas.microsoft.com/office/drawing/2014/main" xmlns="" id="{D436A107-4B1C-4E16-9194-DCE2B0899F99}"/>
              </a:ext>
            </a:extLst>
          </p:cNvPr>
          <p:cNvSpPr/>
          <p:nvPr/>
        </p:nvSpPr>
        <p:spPr>
          <a:xfrm flipH="1">
            <a:off x="1834355" y="2080108"/>
            <a:ext cx="3596416" cy="36594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715393">
              <a:lnSpc>
                <a:spcPts val="800"/>
              </a:lnSpc>
            </a:pPr>
            <a:endParaRPr lang="ru-RU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Прямоугольник: скругленные углы 78">
            <a:extLst>
              <a:ext uri="{FF2B5EF4-FFF2-40B4-BE49-F238E27FC236}">
                <a16:creationId xmlns:a16="http://schemas.microsoft.com/office/drawing/2014/main" xmlns="" id="{EE6A6E1D-15B0-4198-8DB5-1F0AA68A4A9E}"/>
              </a:ext>
            </a:extLst>
          </p:cNvPr>
          <p:cNvSpPr/>
          <p:nvPr/>
        </p:nvSpPr>
        <p:spPr>
          <a:xfrm flipH="1">
            <a:off x="467544" y="1089622"/>
            <a:ext cx="1692431" cy="24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ЗАЯВИТЕЛЬ</a:t>
            </a:r>
            <a:endParaRPr lang="ru-RU" sz="1200" b="1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Прямоугольник: скругленные углы 61">
            <a:extLst>
              <a:ext uri="{FF2B5EF4-FFF2-40B4-BE49-F238E27FC236}">
                <a16:creationId xmlns:a16="http://schemas.microsoft.com/office/drawing/2014/main" xmlns="" id="{C6BF8D54-31F1-4EF0-8263-443D6811635A}"/>
              </a:ext>
            </a:extLst>
          </p:cNvPr>
          <p:cNvSpPr/>
          <p:nvPr/>
        </p:nvSpPr>
        <p:spPr>
          <a:xfrm flipH="1">
            <a:off x="2219326" y="1006979"/>
            <a:ext cx="4116964" cy="379499"/>
          </a:xfrm>
          <a:prstGeom prst="roundRect">
            <a:avLst/>
          </a:prstGeom>
          <a:solidFill>
            <a:srgbClr val="F2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ПОСТУПЛЕНИЕ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ОТ ВНЕШНЕЙ СРЕДЫ (ЗАЯВИТЕЛЕЙ) ИННОВАЦИОННОГО ПРЕДЛОЖЕНИЯ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: скругленные углы 76">
            <a:extLst>
              <a:ext uri="{FF2B5EF4-FFF2-40B4-BE49-F238E27FC236}">
                <a16:creationId xmlns:a16="http://schemas.microsoft.com/office/drawing/2014/main" xmlns="" id="{62F90DA7-C61F-47FC-9CFC-5FDE02C978F4}"/>
              </a:ext>
            </a:extLst>
          </p:cNvPr>
          <p:cNvSpPr/>
          <p:nvPr/>
        </p:nvSpPr>
        <p:spPr>
          <a:xfrm flipH="1">
            <a:off x="456628" y="1843136"/>
            <a:ext cx="2891236" cy="24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ОАО «РЖД», ЗАЯВИТЕЛЬ</a:t>
            </a:r>
          </a:p>
        </p:txBody>
      </p:sp>
      <p:sp>
        <p:nvSpPr>
          <p:cNvPr id="15" name="Прямоугольник: скругленные углы 61">
            <a:extLst>
              <a:ext uri="{FF2B5EF4-FFF2-40B4-BE49-F238E27FC236}">
                <a16:creationId xmlns:a16="http://schemas.microsoft.com/office/drawing/2014/main" xmlns="" id="{C6BF8D54-31F1-4EF0-8263-443D6811635A}"/>
              </a:ext>
            </a:extLst>
          </p:cNvPr>
          <p:cNvSpPr/>
          <p:nvPr/>
        </p:nvSpPr>
        <p:spPr>
          <a:xfrm flipH="1">
            <a:off x="3419872" y="1779608"/>
            <a:ext cx="3456384" cy="379499"/>
          </a:xfrm>
          <a:prstGeom prst="roundRect">
            <a:avLst/>
          </a:prstGeom>
          <a:solidFill>
            <a:srgbClr val="F2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РАССМОТРЕНИЕ 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ПРЕДЛОЖЕНИЯ, ВЗАИМОДЕЙСТВИЕ С ЗАЯВИТЕЛЕМ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Прямоугольник: скругленные углы 76">
            <a:extLst>
              <a:ext uri="{FF2B5EF4-FFF2-40B4-BE49-F238E27FC236}">
                <a16:creationId xmlns:a16="http://schemas.microsoft.com/office/drawing/2014/main" xmlns="" id="{62F90DA7-C61F-47FC-9CFC-5FDE02C978F4}"/>
              </a:ext>
            </a:extLst>
          </p:cNvPr>
          <p:cNvSpPr/>
          <p:nvPr/>
        </p:nvSpPr>
        <p:spPr>
          <a:xfrm flipH="1">
            <a:off x="467544" y="2602134"/>
            <a:ext cx="2891236" cy="24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ОАО «РЖД», ЗАЯВИТЕЛЬ</a:t>
            </a:r>
          </a:p>
        </p:txBody>
      </p:sp>
      <p:sp>
        <p:nvSpPr>
          <p:cNvPr id="17" name="Прямоугольник: скругленные углы 61">
            <a:extLst>
              <a:ext uri="{FF2B5EF4-FFF2-40B4-BE49-F238E27FC236}">
                <a16:creationId xmlns:a16="http://schemas.microsoft.com/office/drawing/2014/main" xmlns="" id="{C6BF8D54-31F1-4EF0-8263-443D6811635A}"/>
              </a:ext>
            </a:extLst>
          </p:cNvPr>
          <p:cNvSpPr/>
          <p:nvPr/>
        </p:nvSpPr>
        <p:spPr>
          <a:xfrm flipH="1">
            <a:off x="3419872" y="2538606"/>
            <a:ext cx="4104456" cy="379499"/>
          </a:xfrm>
          <a:prstGeom prst="roundRect">
            <a:avLst/>
          </a:prstGeom>
          <a:solidFill>
            <a:srgbClr val="F2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СОСТАВЛЕНИЕ ДОРОЖНОЙ 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КАРТЫ РЕАЛИЗАЦИИ ИННОВАЦИОННОГО ПРОЕКТА</a:t>
            </a:r>
          </a:p>
        </p:txBody>
      </p:sp>
      <p:sp>
        <p:nvSpPr>
          <p:cNvPr id="18" name="Прямоугольник: скругленные углы 76">
            <a:extLst>
              <a:ext uri="{FF2B5EF4-FFF2-40B4-BE49-F238E27FC236}">
                <a16:creationId xmlns:a16="http://schemas.microsoft.com/office/drawing/2014/main" xmlns="" id="{62F90DA7-C61F-47FC-9CFC-5FDE02C978F4}"/>
              </a:ext>
            </a:extLst>
          </p:cNvPr>
          <p:cNvSpPr/>
          <p:nvPr/>
        </p:nvSpPr>
        <p:spPr>
          <a:xfrm flipH="1">
            <a:off x="467544" y="3355304"/>
            <a:ext cx="2891236" cy="24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ОАО «РЖД», ЗАЯВИТЕЛЬ</a:t>
            </a:r>
          </a:p>
        </p:txBody>
      </p:sp>
      <p:sp>
        <p:nvSpPr>
          <p:cNvPr id="19" name="Прямоугольник: скругленные углы 61">
            <a:extLst>
              <a:ext uri="{FF2B5EF4-FFF2-40B4-BE49-F238E27FC236}">
                <a16:creationId xmlns:a16="http://schemas.microsoft.com/office/drawing/2014/main" xmlns="" id="{C6BF8D54-31F1-4EF0-8263-443D6811635A}"/>
              </a:ext>
            </a:extLst>
          </p:cNvPr>
          <p:cNvSpPr/>
          <p:nvPr/>
        </p:nvSpPr>
        <p:spPr>
          <a:xfrm flipH="1">
            <a:off x="3419872" y="3291776"/>
            <a:ext cx="4752528" cy="379499"/>
          </a:xfrm>
          <a:prstGeom prst="roundRect">
            <a:avLst/>
          </a:prstGeom>
          <a:solidFill>
            <a:srgbClr val="F2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15393"/>
            <a:r>
              <a:rPr lang="ru-RU" sz="1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ИСПЫТАНИЕ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ПРОЕКТА</a:t>
            </a:r>
            <a:r>
              <a:rPr lang="en-US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И ПРИНЯТИЕ РЕШЕНИЯ О ДАЛЬНЕЙШЕМ </a:t>
            </a:r>
            <a:r>
              <a:rPr lang="ru-RU" sz="1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ВНЕДРЕНИИ </a:t>
            </a:r>
            <a:r>
              <a:rPr lang="ru-RU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ПРОЕКТА (ФИНАНСИРОВАНИЕ)</a:t>
            </a:r>
          </a:p>
        </p:txBody>
      </p:sp>
      <p:sp>
        <p:nvSpPr>
          <p:cNvPr id="20" name="Прямоугольник: скругленные углы 76">
            <a:extLst>
              <a:ext uri="{FF2B5EF4-FFF2-40B4-BE49-F238E27FC236}">
                <a16:creationId xmlns:a16="http://schemas.microsoft.com/office/drawing/2014/main" xmlns="" id="{62F90DA7-C61F-47FC-9CFC-5FDE02C978F4}"/>
              </a:ext>
            </a:extLst>
          </p:cNvPr>
          <p:cNvSpPr/>
          <p:nvPr/>
        </p:nvSpPr>
        <p:spPr>
          <a:xfrm flipH="1">
            <a:off x="467544" y="4123276"/>
            <a:ext cx="2891236" cy="24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ОАО «РЖД», ЗАЯВИТЕЛЬ</a:t>
            </a:r>
          </a:p>
        </p:txBody>
      </p:sp>
      <p:sp>
        <p:nvSpPr>
          <p:cNvPr id="21" name="Прямоугольник: скругленные углы 61">
            <a:extLst>
              <a:ext uri="{FF2B5EF4-FFF2-40B4-BE49-F238E27FC236}">
                <a16:creationId xmlns:a16="http://schemas.microsoft.com/office/drawing/2014/main" xmlns="" id="{C6BF8D54-31F1-4EF0-8263-443D6811635A}"/>
              </a:ext>
            </a:extLst>
          </p:cNvPr>
          <p:cNvSpPr/>
          <p:nvPr/>
        </p:nvSpPr>
        <p:spPr>
          <a:xfrm flipH="1">
            <a:off x="3419872" y="4079207"/>
            <a:ext cx="5328592" cy="379499"/>
          </a:xfrm>
          <a:prstGeom prst="roundRect">
            <a:avLst/>
          </a:prstGeom>
          <a:solidFill>
            <a:srgbClr val="F2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15393"/>
            <a:r>
              <a:rPr lang="ru-RU" sz="1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ТИРАЖИРОВАНИЕ </a:t>
            </a:r>
            <a:r>
              <a:rPr lang="ru-RU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ИННОВАЦИОННОГО ПРОЕКТА В ОАО «РЖД»</a:t>
            </a:r>
          </a:p>
        </p:txBody>
      </p:sp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07504" y="195486"/>
            <a:ext cx="8640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1600" dirty="0" smtClean="0">
                <a:ea typeface="Verdana" pitchFamily="34" charset="0"/>
                <a:cs typeface="Verdana" pitchFamily="34" charset="0"/>
                <a:sym typeface="GillSans-Normal"/>
              </a:rPr>
              <a:t>Инструменты поддержки внешней инновационной среды в ОАО «РЖД»</a:t>
            </a:r>
            <a:endParaRPr lang="ru-RU" altLang="ru-RU" sz="1600" dirty="0" smtClean="0">
              <a:ea typeface="Verdana" pitchFamily="34" charset="0"/>
              <a:cs typeface="Verdana" pitchFamily="34" charset="0"/>
              <a:sym typeface="GillSans-Normal"/>
            </a:endParaRPr>
          </a:p>
        </p:txBody>
      </p:sp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6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22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197984" y="1050378"/>
            <a:ext cx="2732400" cy="142876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defRPr/>
            </a:pP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поддержки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инноваций</a:t>
            </a:r>
          </a:p>
        </p:txBody>
      </p:sp>
      <p:sp>
        <p:nvSpPr>
          <p:cNvPr id="23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3214678" y="2910046"/>
            <a:ext cx="2732400" cy="1428760"/>
          </a:xfrm>
          <a:prstGeom prst="roundRect">
            <a:avLst/>
          </a:prstGeom>
          <a:solidFill>
            <a:srgbClr val="E0E4EC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spcAft>
                <a:spcPts val="1200"/>
              </a:spcAft>
            </a:pP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Участие в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корпоративном акселераторе 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системе финансирования инновации</a:t>
            </a:r>
          </a:p>
        </p:txBody>
      </p:sp>
      <p:sp>
        <p:nvSpPr>
          <p:cNvPr id="24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3214678" y="1050378"/>
            <a:ext cx="2732400" cy="1428760"/>
          </a:xfrm>
          <a:prstGeom prst="roundRect">
            <a:avLst/>
          </a:prstGeom>
          <a:solidFill>
            <a:srgbClr val="E5E5E5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spcAft>
                <a:spcPts val="1200"/>
              </a:spcAft>
            </a:pP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с региональными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фондами содействия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инновациям,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венчурными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фондами</a:t>
            </a:r>
          </a:p>
        </p:txBody>
      </p:sp>
      <p:sp>
        <p:nvSpPr>
          <p:cNvPr id="25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6215074" y="2910046"/>
            <a:ext cx="2732400" cy="1428760"/>
          </a:xfrm>
          <a:prstGeom prst="roundRect">
            <a:avLst/>
          </a:prstGeom>
          <a:solidFill>
            <a:srgbClr val="E5E5E5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spcAft>
                <a:spcPts val="1200"/>
              </a:spcAft>
            </a:pP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Предоставление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инфраструктуры для испытаний  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инновационной продукции</a:t>
            </a:r>
          </a:p>
        </p:txBody>
      </p:sp>
      <p:sp>
        <p:nvSpPr>
          <p:cNvPr id="32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6235418" y="1050378"/>
            <a:ext cx="2732400" cy="1428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spcAft>
                <a:spcPts val="1200"/>
              </a:spcAft>
            </a:pP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Различные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партнерские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программы</a:t>
            </a:r>
          </a:p>
        </p:txBody>
      </p:sp>
      <p:sp>
        <p:nvSpPr>
          <p:cNvPr id="33" name="Прямоугольник: скругленные углы 25">
            <a:extLst>
              <a:ext uri="{FF2B5EF4-FFF2-40B4-BE49-F238E27FC236}">
                <a16:creationId xmlns="" xmlns:a16="http://schemas.microsoft.com/office/drawing/2014/main" id="{CEC82A3F-97AE-4D44-A5F1-C809F16947FD}"/>
              </a:ext>
            </a:extLst>
          </p:cNvPr>
          <p:cNvSpPr/>
          <p:nvPr/>
        </p:nvSpPr>
        <p:spPr>
          <a:xfrm>
            <a:off x="197984" y="2887186"/>
            <a:ext cx="2730942" cy="142876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715393">
              <a:spcAft>
                <a:spcPts val="1200"/>
              </a:spcAft>
            </a:pPr>
            <a:r>
              <a:rPr lang="ru-RU" altLang="ru-RU" sz="11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GillSans-Normal"/>
              </a:rPr>
              <a:t>Экспертиза </a:t>
            </a:r>
            <a:r>
              <a:rPr lang="ru-RU" sz="11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инновационных и стартап-проектов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 8"/>
          <p:cNvSpPr txBox="1">
            <a:spLocks noGrp="1"/>
          </p:cNvSpPr>
          <p:nvPr/>
        </p:nvSpPr>
        <p:spPr bwMode="auto">
          <a:xfrm>
            <a:off x="-107950" y="4875214"/>
            <a:ext cx="4476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425FA175-C0D7-4971-B14B-70B84AB7AA2E}" type="slidenum">
              <a:rPr lang="ru-RU" sz="1000">
                <a:latin typeface="+mn-lt"/>
              </a:rPr>
              <a:pPr algn="ctr">
                <a:defRPr/>
              </a:pPr>
              <a:t>7</a:t>
            </a:fld>
            <a:endParaRPr lang="ru-RU" sz="1000" dirty="0">
              <a:latin typeface="+mn-lt"/>
            </a:endParaRPr>
          </a:p>
        </p:txBody>
      </p:sp>
      <p:sp>
        <p:nvSpPr>
          <p:cNvPr id="82" name="Нижний колонтитул 9"/>
          <p:cNvSpPr txBox="1">
            <a:spLocks/>
          </p:cNvSpPr>
          <p:nvPr/>
        </p:nvSpPr>
        <p:spPr>
          <a:xfrm>
            <a:off x="107950" y="4875214"/>
            <a:ext cx="9036050" cy="26828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en-US" altLang="ru-RU" sz="1000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-17463" y="-33338"/>
            <a:ext cx="9161463" cy="517683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8323" y="506519"/>
            <a:ext cx="0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4" name="Title 5"/>
          <p:cNvSpPr txBox="1">
            <a:spLocks/>
          </p:cNvSpPr>
          <p:nvPr/>
        </p:nvSpPr>
        <p:spPr>
          <a:xfrm>
            <a:off x="239470" y="623910"/>
            <a:ext cx="6108357" cy="1362075"/>
          </a:xfrm>
          <a:prstGeom prst="rect">
            <a:avLst/>
          </a:prstGeom>
        </p:spPr>
        <p:txBody>
          <a:bodyPr lIns="121912" tIns="60956" rIns="121912" bIns="60956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33" dirty="0">
                <a:solidFill>
                  <a:prstClr val="black"/>
                </a:solidFill>
                <a:latin typeface="Verdana" pitchFamily="34" charset="0"/>
                <a:ea typeface="ＭＳ Ｐゴシック"/>
                <a:cs typeface="Verdana" pitchFamily="34" charset="0"/>
              </a:rPr>
              <a:t>Спасибо за внимание!</a:t>
            </a:r>
            <a:endParaRPr lang="en-US" sz="2933" dirty="0">
              <a:solidFill>
                <a:prstClr val="black"/>
              </a:solidFill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sp>
        <p:nvSpPr>
          <p:cNvPr id="15" name="Text Placeholder 12"/>
          <p:cNvSpPr txBox="1">
            <a:spLocks/>
          </p:cNvSpPr>
          <p:nvPr/>
        </p:nvSpPr>
        <p:spPr bwMode="auto">
          <a:xfrm>
            <a:off x="404227" y="1556844"/>
            <a:ext cx="5857103" cy="1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Юго-Восточная железная дорога – филиал ОАО «РЖД»</a:t>
            </a:r>
          </a:p>
          <a:p>
            <a:pPr>
              <a:defRPr/>
            </a:pPr>
            <a:endParaRPr lang="ru-RU" sz="1333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Юго-Восточный центр инновационного развития</a:t>
            </a:r>
            <a:endParaRPr lang="en-US" sz="1333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1333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394036</a:t>
            </a:r>
            <a:r>
              <a:rPr lang="en-US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Россия</a:t>
            </a:r>
            <a:r>
              <a:rPr lang="en-US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Воронежская область</a:t>
            </a:r>
            <a:r>
              <a:rPr lang="en-US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г. Воронеж, ул. Кольцовская, д. 4</a:t>
            </a:r>
            <a:endParaRPr lang="en-US" sz="1333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333" dirty="0" smtClean="0">
                <a:solidFill>
                  <a:prstClr val="black"/>
                </a:solidFill>
                <a:latin typeface="Arial" charset="0"/>
              </a:rPr>
              <a:t>т</a:t>
            </a:r>
            <a:r>
              <a:rPr lang="en-US" sz="1333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ел</a:t>
            </a:r>
            <a:r>
              <a:rPr lang="ru-RU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8-473-265-89-57, 8-920-246-19-43</a:t>
            </a:r>
            <a:endParaRPr lang="en-US" sz="1333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1333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333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E-mail: MalcevVV@serw.ru</a:t>
            </a:r>
            <a:endParaRPr lang="en-US" sz="1333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44841</TotalTime>
  <Words>340</Words>
  <Application>Microsoft Office PowerPoint</Application>
  <PresentationFormat>Экран (16:9)</PresentationFormat>
  <Paragraphs>71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malcevvv</cp:lastModifiedBy>
  <cp:revision>3139</cp:revision>
  <dcterms:created xsi:type="dcterms:W3CDTF">2011-05-23T14:04:51Z</dcterms:created>
  <dcterms:modified xsi:type="dcterms:W3CDTF">2022-03-22T14:34:26Z</dcterms:modified>
</cp:coreProperties>
</file>